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3" r:id="rId2"/>
    <p:sldId id="341" r:id="rId3"/>
    <p:sldId id="338" r:id="rId4"/>
    <p:sldId id="310" r:id="rId5"/>
    <p:sldId id="311" r:id="rId6"/>
    <p:sldId id="313" r:id="rId7"/>
    <p:sldId id="315" r:id="rId8"/>
    <p:sldId id="316" r:id="rId9"/>
    <p:sldId id="312" r:id="rId10"/>
    <p:sldId id="317" r:id="rId11"/>
    <p:sldId id="273" r:id="rId12"/>
    <p:sldId id="279" r:id="rId13"/>
    <p:sldId id="281" r:id="rId14"/>
    <p:sldId id="319" r:id="rId15"/>
    <p:sldId id="324" r:id="rId16"/>
    <p:sldId id="320" r:id="rId17"/>
    <p:sldId id="330" r:id="rId18"/>
    <p:sldId id="321" r:id="rId19"/>
    <p:sldId id="322" r:id="rId20"/>
    <p:sldId id="337" r:id="rId21"/>
    <p:sldId id="328" r:id="rId22"/>
    <p:sldId id="336" r:id="rId23"/>
    <p:sldId id="333" r:id="rId24"/>
    <p:sldId id="342" r:id="rId25"/>
    <p:sldId id="295" r:id="rId26"/>
    <p:sldId id="297" r:id="rId27"/>
    <p:sldId id="302" r:id="rId28"/>
    <p:sldId id="298" r:id="rId29"/>
    <p:sldId id="299" r:id="rId30"/>
    <p:sldId id="335" r:id="rId31"/>
    <p:sldId id="300" r:id="rId32"/>
    <p:sldId id="307" r:id="rId33"/>
    <p:sldId id="339" r:id="rId34"/>
    <p:sldId id="344" r:id="rId35"/>
    <p:sldId id="261" r:id="rId36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7" autoAdjust="0"/>
    <p:restoredTop sz="96144" autoAdjust="0"/>
  </p:normalViewPr>
  <p:slideViewPr>
    <p:cSldViewPr snapToGrid="0">
      <p:cViewPr varScale="1">
        <p:scale>
          <a:sx n="120" d="100"/>
          <a:sy n="120" d="100"/>
        </p:scale>
        <p:origin x="114" y="1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EF5150D8-6DCF-4DBC-8BAA-EA9C31A52A3D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3F1FC565-123A-49E6-ABAF-1DBF10A325C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471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FC565-123A-49E6-ABAF-1DBF10A325CC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738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0F496-B781-4FBC-BC43-C1F6BB36D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87C64D4-A5D7-4805-8774-F28689843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C20DDF-1F51-4C21-B4F5-F7E04F9C0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9B0241-C37A-475B-B004-9DCED203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D2CEF16-FD57-4627-BC6C-98394CBA9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67014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CDD46-92BA-4822-9BC5-D313EE948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B006652-696B-4612-A485-8E820EBB2D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F74F3D-ADCF-40A4-93AB-4D4A5EB41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55A11E-516C-4E10-8B89-0FE43F14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0A74C1-C577-40D2-85D8-7DE60A8CC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9399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D677F3A-019E-4E6F-969F-0BD8D63527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82C1899-DC77-4151-BA9E-B6DC1A389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9547A3-4471-4F56-86D0-4E8FA352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860AB6-130F-4C4B-A7E4-AE3A2856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7CB725-20CF-48E9-9567-851FBB3DC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2777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64835B-0063-4DBA-9C8F-18D31600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0DAFD56-8945-4F78-B0BF-9FBCDDC81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91B0F7-E8C4-4FE0-802B-AB7869E3C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54D848-2402-44BC-AAD8-B0532E3FC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DCA0EA-E72F-42A7-B2CD-9B77AADBF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358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0DCA6B-6534-440A-B353-1B4BB273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B23B3F-9FED-4B10-996B-758464BF6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48F86B-8DA8-45D4-AB66-879112AB3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92EF39-BE5C-4D1A-B14E-0712C06FF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2250BC7-873B-4DF4-B35D-C51D4560B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8262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DE6E9-5761-4E44-97BA-42A93A091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28AA9B-B379-449E-9A7C-423E5BC47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5B3067D-65D4-4678-AE9E-FAB523B39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57BCE5-0B03-4A84-AB52-A1F88BA78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D2E7DF7-7569-4C80-9E6F-A75042AF2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F392BEA-7BCC-4C93-B103-F1938F7EE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246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87F5BB-9E89-4ED2-BFF4-70D96B269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F67987-99A0-4D6E-9A68-1E0B4CF91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EC95A2-03A7-4DD3-B898-9FA3454AD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4BD791C-8BA1-46FC-8359-36FE4DD5E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1FAFCB1-7847-4416-9B43-0F4B630F7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977EA79-144C-42BD-BF4E-5AEDEB27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F61DC1C-EC43-49C9-9AC3-056EDC9DA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5CDBF45-3A7B-4E76-9D10-AE0FE261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37163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4B0760-0B8D-46E0-AB45-C21CE625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8E4921-6D03-4522-9523-1AD28C58D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0FB93C8-2946-4414-BCD0-9E930E109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829BEF6-D00C-4DE1-9161-D48CAAFC0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5935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196C8B8-A35E-4198-A9DC-B0580144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D15696-7233-44E5-BE02-3F456FAB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5DEE49-BE47-478E-A424-8CCD6C207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1968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97D54-B2FC-4BB0-87F0-F15C4D1A8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A137FE-0335-4A8D-AA6F-1E20D6057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7C2597A-CBC1-4555-9B3C-B8E11DFA2A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524DFB6-EC6E-4501-8C69-9880BA051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A3FD3D-36C0-41F5-A419-A6CB2923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F2C5211-50FB-4DF8-BEF9-66FC9428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22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CA017-8EA6-4FDC-BF72-91CA4D99F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B33C865-1B13-4DDC-BA78-DB9FEBDDA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8B2093-F022-4AAC-8F9D-C8415D90E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3F3572-3F8C-422D-BDCE-9A0B1C42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1B14D6-06EE-422B-801A-E617DD1C6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5773A3-AC71-443D-B8B3-F3B2D2203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8110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0BF514C-DFC2-4AF9-BE7E-96DED46F8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744BDEB-AB9C-48B3-BDFF-5C66EAE0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CA1B2A-0680-4C0E-8EA3-56BB9E9F3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1F0EE-BFE8-4B81-9645-17C074EEF8F8}" type="datetimeFigureOut">
              <a:rPr lang="de-CH" smtClean="0"/>
              <a:t>17.04.2024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945E4D-0068-4D4D-9DD2-4221F786B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64F33C-0D19-4174-935A-6BA661336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27467-43AA-4DAB-8307-DCE2B2BCA15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0323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hyperlink" Target="http://schule-lyssach.ch/2007-2008/ol/17.jpg" TargetMode="External"/><Relationship Id="rId9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Wald, Pflanze enthält.&#10;&#10;Automatisch generierte Beschreibung">
            <a:extLst>
              <a:ext uri="{FF2B5EF4-FFF2-40B4-BE49-F238E27FC236}">
                <a16:creationId xmlns:a16="http://schemas.microsoft.com/office/drawing/2014/main" id="{53AD6021-1D0B-45CA-9A61-B06BDC6B9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"/>
            <a:ext cx="12192000" cy="685750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A3F9AF0-6904-7FDB-F95F-8DF2AF49E38B}"/>
              </a:ext>
            </a:extLst>
          </p:cNvPr>
          <p:cNvSpPr txBox="1"/>
          <p:nvPr/>
        </p:nvSpPr>
        <p:spPr>
          <a:xfrm>
            <a:off x="511277" y="5657850"/>
            <a:ext cx="14160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600" b="1" dirty="0">
                <a:solidFill>
                  <a:srgbClr val="FFFF00"/>
                </a:solidFill>
              </a:rPr>
              <a:t>«Unser Kapital sind die Böden»</a:t>
            </a:r>
          </a:p>
        </p:txBody>
      </p:sp>
    </p:spTree>
    <p:extLst>
      <p:ext uri="{BB962C8B-B14F-4D97-AF65-F5344CB8AC3E}">
        <p14:creationId xmlns:p14="http://schemas.microsoft.com/office/powerpoint/2010/main" val="3995246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818B53BF-0804-CD6D-9AD6-36A185D50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08" y="643466"/>
            <a:ext cx="870478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8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Himmel, Pflanze enthält.&#10;&#10;Automatisch generierte Beschreibung">
            <a:extLst>
              <a:ext uri="{FF2B5EF4-FFF2-40B4-BE49-F238E27FC236}">
                <a16:creationId xmlns:a16="http://schemas.microsoft.com/office/drawing/2014/main" id="{25C88135-13D8-467F-B49D-DFBCAB95B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6A718F7D-F2F9-477B-B449-67C3302A9DCC}"/>
              </a:ext>
            </a:extLst>
          </p:cNvPr>
          <p:cNvSpPr txBox="1"/>
          <p:nvPr/>
        </p:nvSpPr>
        <p:spPr>
          <a:xfrm>
            <a:off x="722376" y="1339596"/>
            <a:ext cx="2267737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</a:rPr>
              <a:t>Fichte</a:t>
            </a:r>
          </a:p>
          <a:p>
            <a:r>
              <a:rPr lang="de-CH" sz="2400" dirty="0">
                <a:solidFill>
                  <a:schemeClr val="bg1"/>
                </a:solidFill>
              </a:rPr>
              <a:t>Käferbefall</a:t>
            </a:r>
          </a:p>
          <a:p>
            <a:endParaRPr lang="de-CH" sz="2400" dirty="0">
              <a:solidFill>
                <a:schemeClr val="bg1"/>
              </a:solidFill>
            </a:endParaRPr>
          </a:p>
          <a:p>
            <a:r>
              <a:rPr lang="de-CH" sz="2400" dirty="0">
                <a:solidFill>
                  <a:schemeClr val="bg1"/>
                </a:solidFill>
              </a:rPr>
              <a:t>Ursache: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Sturmereignis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Schneedruck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Wassernot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Monokultur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kleine Kronen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CO2 Eintrag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Vitalität</a:t>
            </a:r>
          </a:p>
        </p:txBody>
      </p:sp>
    </p:spTree>
    <p:extLst>
      <p:ext uri="{BB962C8B-B14F-4D97-AF65-F5344CB8AC3E}">
        <p14:creationId xmlns:p14="http://schemas.microsoft.com/office/powerpoint/2010/main" val="578111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Pflanze, Wald enthält.&#10;&#10;Automatisch generierte Beschreibung">
            <a:extLst>
              <a:ext uri="{FF2B5EF4-FFF2-40B4-BE49-F238E27FC236}">
                <a16:creationId xmlns:a16="http://schemas.microsoft.com/office/drawing/2014/main" id="{4F016532-C7D4-4F28-A999-466DC762AD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4166" y="-2"/>
            <a:ext cx="8063618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205883" y="2325567"/>
            <a:ext cx="409144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</a:rPr>
              <a:t>Weisstanne</a:t>
            </a:r>
          </a:p>
          <a:p>
            <a:r>
              <a:rPr lang="de-CH" sz="2400" dirty="0">
                <a:solidFill>
                  <a:schemeClr val="bg1"/>
                </a:solidFill>
              </a:rPr>
              <a:t> Absterben durch Trockenstress</a:t>
            </a:r>
          </a:p>
          <a:p>
            <a:endParaRPr lang="de-CH" sz="2400" dirty="0">
              <a:solidFill>
                <a:schemeClr val="bg1"/>
              </a:solidFill>
            </a:endParaRPr>
          </a:p>
          <a:p>
            <a:r>
              <a:rPr lang="de-CH" sz="2400" dirty="0">
                <a:solidFill>
                  <a:schemeClr val="bg1"/>
                </a:solidFill>
              </a:rPr>
              <a:t>Ursache: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Zu wenig Wasser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Falscher Standort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Mistelbefall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bg1"/>
                </a:solidFill>
              </a:rPr>
              <a:t>CO2 Eintrag</a:t>
            </a:r>
          </a:p>
        </p:txBody>
      </p:sp>
    </p:spTree>
    <p:extLst>
      <p:ext uri="{BB962C8B-B14F-4D97-AF65-F5344CB8AC3E}">
        <p14:creationId xmlns:p14="http://schemas.microsoft.com/office/powerpoint/2010/main" val="2225459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Pflanze, Wald enthält.&#10;&#10;Automatisch generierte Beschreibung">
            <a:extLst>
              <a:ext uri="{FF2B5EF4-FFF2-40B4-BE49-F238E27FC236}">
                <a16:creationId xmlns:a16="http://schemas.microsoft.com/office/drawing/2014/main" id="{ACD48798-971C-48C2-8591-A14C78EDC9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6808" y="10"/>
            <a:ext cx="8485191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223E412A-09E5-4809-8C86-DBCF8F1B848F}"/>
              </a:ext>
            </a:extLst>
          </p:cNvPr>
          <p:cNvSpPr txBox="1"/>
          <p:nvPr/>
        </p:nvSpPr>
        <p:spPr>
          <a:xfrm>
            <a:off x="205262" y="1819469"/>
            <a:ext cx="373737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chemeClr val="bg1"/>
                </a:solidFill>
              </a:rPr>
              <a:t>Fazit:</a:t>
            </a:r>
          </a:p>
          <a:p>
            <a:endParaRPr lang="de-CH" sz="2400" b="1" dirty="0">
              <a:solidFill>
                <a:schemeClr val="bg1"/>
              </a:solidFill>
            </a:endParaRPr>
          </a:p>
          <a:p>
            <a:r>
              <a:rPr lang="de-CH" sz="2400" dirty="0">
                <a:solidFill>
                  <a:schemeClr val="bg1"/>
                </a:solidFill>
              </a:rPr>
              <a:t>Sämtliche Baumarten</a:t>
            </a:r>
          </a:p>
          <a:p>
            <a:r>
              <a:rPr lang="de-CH" sz="2400" dirty="0">
                <a:solidFill>
                  <a:schemeClr val="bg1"/>
                </a:solidFill>
              </a:rPr>
              <a:t>(Auch Eichen und Kastanien)</a:t>
            </a:r>
          </a:p>
          <a:p>
            <a:r>
              <a:rPr lang="de-CH" sz="2400" dirty="0">
                <a:solidFill>
                  <a:schemeClr val="bg1"/>
                </a:solidFill>
              </a:rPr>
              <a:t>leiden unter den</a:t>
            </a:r>
          </a:p>
          <a:p>
            <a:r>
              <a:rPr lang="de-CH" sz="2400" dirty="0">
                <a:solidFill>
                  <a:schemeClr val="bg1"/>
                </a:solidFill>
              </a:rPr>
              <a:t>Witterungsextremen.</a:t>
            </a:r>
          </a:p>
          <a:p>
            <a:endParaRPr lang="de-CH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96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E1E212-2F35-F29B-3A98-BBEF6FF0D4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6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specialized-trail-crew-free-bike">
            <a:extLst>
              <a:ext uri="{FF2B5EF4-FFF2-40B4-BE49-F238E27FC236}">
                <a16:creationId xmlns:a16="http://schemas.microsoft.com/office/drawing/2014/main" id="{E76F89CD-00B7-13EC-4579-C96B00361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182688"/>
            <a:ext cx="2139950" cy="14049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waldspaziergang">
            <a:extLst>
              <a:ext uri="{FF2B5EF4-FFF2-40B4-BE49-F238E27FC236}">
                <a16:creationId xmlns:a16="http://schemas.microsoft.com/office/drawing/2014/main" id="{804A87F4-D7A9-E306-D328-ACE4CCCE7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655888"/>
            <a:ext cx="2139950" cy="1466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17">
            <a:hlinkClick r:id="rId4"/>
            <a:extLst>
              <a:ext uri="{FF2B5EF4-FFF2-40B4-BE49-F238E27FC236}">
                <a16:creationId xmlns:a16="http://schemas.microsoft.com/office/drawing/2014/main" id="{42181C4B-91F1-45DB-954D-AFDE33E8C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4189413"/>
            <a:ext cx="2139950" cy="1474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pilzsuche">
            <a:extLst>
              <a:ext uri="{FF2B5EF4-FFF2-40B4-BE49-F238E27FC236}">
                <a16:creationId xmlns:a16="http://schemas.microsoft.com/office/drawing/2014/main" id="{4229B045-B7AA-11CB-4E63-5D1F897BA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8" y="1182688"/>
            <a:ext cx="2876550" cy="44815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Treibjagd_2009_Waldsassen-Kondrau-H%C3%83%C2%B6flas_18%5B1%5D">
            <a:extLst>
              <a:ext uri="{FF2B5EF4-FFF2-40B4-BE49-F238E27FC236}">
                <a16:creationId xmlns:a16="http://schemas.microsoft.com/office/drawing/2014/main" id="{B82B75E1-DD66-8D62-8061-A1FC153DA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1182688"/>
            <a:ext cx="2025650" cy="1500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2008_06_24_Waldspaziergang70_HP">
            <a:extLst>
              <a:ext uri="{FF2B5EF4-FFF2-40B4-BE49-F238E27FC236}">
                <a16:creationId xmlns:a16="http://schemas.microsoft.com/office/drawing/2014/main" id="{1A7766C6-CBF4-F5FE-7550-A41D1467D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2751138"/>
            <a:ext cx="2025650" cy="15033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waldseilgarten-16">
            <a:extLst>
              <a:ext uri="{FF2B5EF4-FFF2-40B4-BE49-F238E27FC236}">
                <a16:creationId xmlns:a16="http://schemas.microsoft.com/office/drawing/2014/main" id="{3D1E27E6-2671-CB2F-12C8-B8350E4B1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4322763"/>
            <a:ext cx="2025650" cy="1343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Waldspaziergang-mit-der-HundeTeamSchule-als-Praxisuebung">
            <a:extLst>
              <a:ext uri="{FF2B5EF4-FFF2-40B4-BE49-F238E27FC236}">
                <a16:creationId xmlns:a16="http://schemas.microsoft.com/office/drawing/2014/main" id="{5B586735-E86A-1736-BBAE-5889C6544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1182688"/>
            <a:ext cx="2703513" cy="20589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ferde-Reiten">
            <a:extLst>
              <a:ext uri="{FF2B5EF4-FFF2-40B4-BE49-F238E27FC236}">
                <a16:creationId xmlns:a16="http://schemas.microsoft.com/office/drawing/2014/main" id="{3517FD8F-7310-0870-E653-238CF217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3309938"/>
            <a:ext cx="2703513" cy="2354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107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, draußen, Pflanze, Holz enthält.&#10;&#10;Automatisch generierte Beschreibung">
            <a:extLst>
              <a:ext uri="{FF2B5EF4-FFF2-40B4-BE49-F238E27FC236}">
                <a16:creationId xmlns:a16="http://schemas.microsoft.com/office/drawing/2014/main" id="{B7E0EBFD-D527-D3B0-6295-88DAAEB87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34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Schild, Baum, Pflanze enthält.&#10;&#10;Automatisch generierte Beschreibung">
            <a:extLst>
              <a:ext uri="{FF2B5EF4-FFF2-40B4-BE49-F238E27FC236}">
                <a16:creationId xmlns:a16="http://schemas.microsoft.com/office/drawing/2014/main" id="{195D3F2E-B20A-2F26-0FCC-FD7E0115C4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7FD3F86-8B1B-4611-BF1D-261AF0A767D1}"/>
              </a:ext>
            </a:extLst>
          </p:cNvPr>
          <p:cNvSpPr txBox="1"/>
          <p:nvPr/>
        </p:nvSpPr>
        <p:spPr>
          <a:xfrm>
            <a:off x="304798" y="5515909"/>
            <a:ext cx="52277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b="1" dirty="0">
                <a:solidFill>
                  <a:srgbClr val="FFFF00"/>
                </a:solidFill>
                <a:latin typeface="Arial Black" panose="020B0A04020102020204" pitchFamily="34" charset="0"/>
              </a:rPr>
              <a:t>1999 Lothar</a:t>
            </a:r>
          </a:p>
        </p:txBody>
      </p:sp>
    </p:spTree>
    <p:extLst>
      <p:ext uri="{BB962C8B-B14F-4D97-AF65-F5344CB8AC3E}">
        <p14:creationId xmlns:p14="http://schemas.microsoft.com/office/powerpoint/2010/main" val="201606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Wirbellose enthält.&#10;&#10;Automatisch generierte Beschreibung">
            <a:extLst>
              <a:ext uri="{FF2B5EF4-FFF2-40B4-BE49-F238E27FC236}">
                <a16:creationId xmlns:a16="http://schemas.microsoft.com/office/drawing/2014/main" id="{5CACDBA7-B9D4-ACE0-69E4-0B434A3A0B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1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Outdoorobjekt enthält.&#10;&#10;Automatisch generierte Beschreibung">
            <a:extLst>
              <a:ext uri="{FF2B5EF4-FFF2-40B4-BE49-F238E27FC236}">
                <a16:creationId xmlns:a16="http://schemas.microsoft.com/office/drawing/2014/main" id="{76645EF1-F395-750F-62FA-95CC02746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23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7908BB5-E2A4-AC42-7B11-DAFEC02B9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75" y="756424"/>
            <a:ext cx="4911880" cy="491188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6A3B48A-8B02-09F1-AE56-3F8825FDF265}"/>
              </a:ext>
            </a:extLst>
          </p:cNvPr>
          <p:cNvSpPr txBox="1"/>
          <p:nvPr/>
        </p:nvSpPr>
        <p:spPr>
          <a:xfrm>
            <a:off x="5920738" y="1668281"/>
            <a:ext cx="58978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800" b="1" dirty="0"/>
              <a:t>Hans Carl von Carlowitz</a:t>
            </a:r>
            <a:r>
              <a:rPr lang="de-DE" sz="2800" dirty="0"/>
              <a:t> (1645 - 1714) war kurfürstlich sächsischer Kammerrat und Oberberghauptmann. Er prägte als erster den Begriff der </a:t>
            </a:r>
            <a:r>
              <a:rPr lang="de-DE" sz="2800" b="1" dirty="0"/>
              <a:t>"Nachhaltigkeit"</a:t>
            </a:r>
            <a:r>
              <a:rPr lang="de-DE" sz="2800" dirty="0"/>
              <a:t>. </a:t>
            </a:r>
          </a:p>
          <a:p>
            <a:endParaRPr lang="de-DE" sz="2800" dirty="0"/>
          </a:p>
          <a:p>
            <a:r>
              <a:rPr lang="de-DE" sz="2800" dirty="0"/>
              <a:t>„nur so viel </a:t>
            </a:r>
            <a:r>
              <a:rPr lang="de-DE" sz="2800"/>
              <a:t>Holz schlagen  </a:t>
            </a:r>
            <a:r>
              <a:rPr lang="de-DE" sz="2800" dirty="0"/>
              <a:t>- wie nachwächst“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4279963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 descr="Ein Bild, das draußen, Baum, Kleidung, Person enthält.&#10;&#10;Automatisch generierte Beschreibung">
            <a:extLst>
              <a:ext uri="{FF2B5EF4-FFF2-40B4-BE49-F238E27FC236}">
                <a16:creationId xmlns:a16="http://schemas.microsoft.com/office/drawing/2014/main" id="{1C0DF87A-43B8-DF09-B0BE-C5B18147A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49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Wald, Holz, Gelände enthält.&#10;&#10;Automatisch generierte Beschreibung">
            <a:extLst>
              <a:ext uri="{FF2B5EF4-FFF2-40B4-BE49-F238E27FC236}">
                <a16:creationId xmlns:a16="http://schemas.microsoft.com/office/drawing/2014/main" id="{7E0F2EBD-8A11-4CE5-60CF-9DA186F8F1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61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ransport, draußen, Traktor, Baum enthält.&#10;&#10;Automatisch generierte Beschreibung">
            <a:extLst>
              <a:ext uri="{FF2B5EF4-FFF2-40B4-BE49-F238E27FC236}">
                <a16:creationId xmlns:a16="http://schemas.microsoft.com/office/drawing/2014/main" id="{6A6D2226-D555-B063-6714-FBC7532DE9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69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 descr="Ein Bild, das draußen, Baum, Himmel, Rad enthält.&#10;&#10;Automatisch generierte Beschreibung">
            <a:extLst>
              <a:ext uri="{FF2B5EF4-FFF2-40B4-BE49-F238E27FC236}">
                <a16:creationId xmlns:a16="http://schemas.microsoft.com/office/drawing/2014/main" id="{678C25DC-A50B-3615-5D13-C81D914AED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05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apier, Papierprodukt, Handschrift enthält.&#10;&#10;Automatisch generierte Beschreibung">
            <a:extLst>
              <a:ext uri="{FF2B5EF4-FFF2-40B4-BE49-F238E27FC236}">
                <a16:creationId xmlns:a16="http://schemas.microsoft.com/office/drawing/2014/main" id="{A0CF6A08-1F43-67C2-E8C5-07970975E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80" y="0"/>
            <a:ext cx="10110439" cy="75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75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838200" y="1278922"/>
            <a:ext cx="6254496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Faktoren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die dem Wald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zusätzlich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stressen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Monokulturen</a:t>
            </a:r>
            <a:r>
              <a:rPr lang="en-US" sz="2400" dirty="0"/>
              <a:t> </a:t>
            </a: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Falscher</a:t>
            </a:r>
            <a:r>
              <a:rPr lang="en-US" sz="2400" dirty="0"/>
              <a:t> </a:t>
            </a:r>
            <a:r>
              <a:rPr lang="en-US" sz="2400" dirty="0" err="1"/>
              <a:t>Waldbau</a:t>
            </a:r>
            <a:r>
              <a:rPr lang="en-US" sz="2400" dirty="0"/>
              <a:t> (</a:t>
            </a:r>
            <a:r>
              <a:rPr lang="en-US" sz="2400" dirty="0" err="1"/>
              <a:t>zu</a:t>
            </a:r>
            <a:r>
              <a:rPr lang="en-US" sz="2400" dirty="0"/>
              <a:t> </a:t>
            </a:r>
            <a:r>
              <a:rPr lang="en-US" sz="2400" dirty="0" err="1"/>
              <a:t>starke</a:t>
            </a:r>
            <a:r>
              <a:rPr lang="en-US" sz="2400" dirty="0"/>
              <a:t> </a:t>
            </a:r>
            <a:r>
              <a:rPr lang="en-US" sz="2400" dirty="0" err="1"/>
              <a:t>Eingriffe</a:t>
            </a:r>
            <a:r>
              <a:rPr lang="en-US" sz="2400" dirty="0"/>
              <a:t>)</a:t>
            </a: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Schaffung</a:t>
            </a:r>
            <a:r>
              <a:rPr lang="en-US" sz="2400" dirty="0"/>
              <a:t> von </a:t>
            </a:r>
            <a:r>
              <a:rPr lang="en-US" sz="2400" dirty="0" err="1"/>
              <a:t>Steilrändern</a:t>
            </a:r>
            <a:endParaRPr lang="en-US" sz="2400" dirty="0"/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Künstliche</a:t>
            </a:r>
            <a:r>
              <a:rPr lang="en-US" sz="2400" dirty="0"/>
              <a:t> </a:t>
            </a:r>
            <a:r>
              <a:rPr lang="en-US" sz="2400" dirty="0" err="1"/>
              <a:t>Verjüngung</a:t>
            </a:r>
            <a:r>
              <a:rPr lang="en-US" sz="2400" dirty="0"/>
              <a:t> (</a:t>
            </a:r>
            <a:r>
              <a:rPr lang="en-US" sz="2400" dirty="0" err="1"/>
              <a:t>Kirsche</a:t>
            </a:r>
            <a:r>
              <a:rPr lang="en-US" sz="2400" dirty="0"/>
              <a:t>, Nussbaum)</a:t>
            </a:r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Befahren</a:t>
            </a:r>
            <a:r>
              <a:rPr lang="en-US" sz="2400" dirty="0"/>
              <a:t> der </a:t>
            </a:r>
            <a:r>
              <a:rPr lang="en-US" sz="2400" dirty="0" err="1"/>
              <a:t>Waldböden</a:t>
            </a:r>
            <a:endParaRPr lang="en-US" sz="2400" dirty="0"/>
          </a:p>
          <a:p>
            <a:pPr marL="342900" marR="0" lvl="0" indent="-3429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Unterlassen</a:t>
            </a:r>
            <a:r>
              <a:rPr lang="en-US" sz="2400" dirty="0"/>
              <a:t> </a:t>
            </a:r>
            <a:r>
              <a:rPr lang="en-US" sz="2400" dirty="0" err="1"/>
              <a:t>natürlicher</a:t>
            </a:r>
            <a:r>
              <a:rPr lang="en-US" sz="2400" dirty="0"/>
              <a:t> </a:t>
            </a:r>
            <a:r>
              <a:rPr lang="en-US" sz="2400" dirty="0" err="1"/>
              <a:t>Abläufe</a:t>
            </a:r>
            <a:endParaRPr lang="en-US" sz="2400" dirty="0"/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2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Grafik 5" descr="Ein Bild, das Baum, Pflanze enthält.&#10;&#10;Automatisch generierte Beschreibung">
            <a:extLst>
              <a:ext uri="{FF2B5EF4-FFF2-40B4-BE49-F238E27FC236}">
                <a16:creationId xmlns:a16="http://schemas.microsoft.com/office/drawing/2014/main" id="{59A5DD4E-1D7F-4996-B5A4-A456E9CD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83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5695093" y="1398843"/>
            <a:ext cx="617220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Welches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sind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die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Vitalsten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Bäume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grossen</a:t>
            </a:r>
            <a:r>
              <a:rPr lang="en-US" sz="2400" dirty="0"/>
              <a:t> </a:t>
            </a:r>
            <a:r>
              <a:rPr lang="en-US" sz="2400" dirty="0" err="1"/>
              <a:t>Kronen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AF6DB35-B528-43EC-96BF-5515F107F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52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46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5695093" y="1398843"/>
            <a:ext cx="617220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>
                <a:ln>
                  <a:noFill/>
                </a:ln>
                <a:effectLst/>
                <a:uLnTx/>
                <a:uFillTx/>
              </a:rPr>
              <a:t>Welches sind die Vitalsten Bäume?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/>
              <a:t>Bäume mit grossen Kronen</a:t>
            </a: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F2D5E4-49D0-4AEE-6AE0-D1A8138FD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0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40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5695093" y="1352939"/>
            <a:ext cx="6172200" cy="3904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Welches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sind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die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Vitalsten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Bäume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grossen</a:t>
            </a:r>
            <a:r>
              <a:rPr lang="en-US" sz="2400" dirty="0"/>
              <a:t> </a:t>
            </a:r>
            <a:r>
              <a:rPr lang="en-US" sz="2400" dirty="0" err="1"/>
              <a:t>Kronen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in </a:t>
            </a:r>
            <a:r>
              <a:rPr lang="en-US" sz="2400" dirty="0" err="1"/>
              <a:t>stufigen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endParaRPr lang="en-US" sz="24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1E09DA-8612-4C5D-AF79-C6F5E0A08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52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08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5695093" y="1398843"/>
            <a:ext cx="617220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Welches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sind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die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Vitalsten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Bäume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grossen</a:t>
            </a:r>
            <a:r>
              <a:rPr lang="en-US" sz="2400" dirty="0"/>
              <a:t> </a:t>
            </a:r>
            <a:r>
              <a:rPr lang="en-US" sz="2400" dirty="0" err="1"/>
              <a:t>Kronen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in </a:t>
            </a:r>
            <a:r>
              <a:rPr lang="en-US" sz="2400" dirty="0" err="1"/>
              <a:t>stufigen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r>
              <a:rPr lang="en-US" sz="2400" dirty="0"/>
              <a:t> </a:t>
            </a: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natürlich</a:t>
            </a:r>
            <a:r>
              <a:rPr lang="en-US" sz="2400" dirty="0"/>
              <a:t>, </a:t>
            </a:r>
            <a:r>
              <a:rPr lang="en-US" sz="2400" dirty="0" err="1"/>
              <a:t>verjüngten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/>
          </a:p>
        </p:txBody>
      </p:sp>
      <p:pic>
        <p:nvPicPr>
          <p:cNvPr id="5" name="Grafik 4" descr="Ein Bild, das Baum, draußen, Gras, Wald enthält.&#10;&#10;Automatisch generierte Beschreibung">
            <a:extLst>
              <a:ext uri="{FF2B5EF4-FFF2-40B4-BE49-F238E27FC236}">
                <a16:creationId xmlns:a16="http://schemas.microsoft.com/office/drawing/2014/main" id="{BBA91DA0-FDAF-4261-B1BB-19CCA68C9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587"/>
            <a:ext cx="5374433" cy="40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75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26FE7ED-B5B5-6AEF-5C2D-E63037680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300"/>
            <a:ext cx="12192000" cy="82061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B2BC81E3-9C74-C1CE-BE25-87B3BE9A25B7}"/>
              </a:ext>
            </a:extLst>
          </p:cNvPr>
          <p:cNvSpPr txBox="1"/>
          <p:nvPr/>
        </p:nvSpPr>
        <p:spPr>
          <a:xfrm>
            <a:off x="2064774" y="5009937"/>
            <a:ext cx="25378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1805 –</a:t>
            </a:r>
          </a:p>
          <a:p>
            <a:r>
              <a:rPr lang="de-CH" sz="6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1982</a:t>
            </a:r>
          </a:p>
        </p:txBody>
      </p:sp>
    </p:spTree>
    <p:extLst>
      <p:ext uri="{BB962C8B-B14F-4D97-AF65-F5344CB8AC3E}">
        <p14:creationId xmlns:p14="http://schemas.microsoft.com/office/powerpoint/2010/main" val="3066094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5695093" y="1398843"/>
            <a:ext cx="617220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Welches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sind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die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Vitalsten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Bäume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grossen</a:t>
            </a:r>
            <a:r>
              <a:rPr lang="en-US" sz="2400" dirty="0"/>
              <a:t> </a:t>
            </a:r>
            <a:r>
              <a:rPr lang="en-US" sz="2400" dirty="0" err="1"/>
              <a:t>Kronen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in </a:t>
            </a:r>
            <a:r>
              <a:rPr lang="en-US" sz="2400" dirty="0" err="1"/>
              <a:t>stufigen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natürlich</a:t>
            </a:r>
            <a:r>
              <a:rPr lang="en-US" sz="2400" dirty="0"/>
              <a:t>, </a:t>
            </a:r>
            <a:r>
              <a:rPr lang="en-US" sz="2400" dirty="0" err="1"/>
              <a:t>verjüngten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in </a:t>
            </a:r>
            <a:r>
              <a:rPr lang="en-US" sz="2400" dirty="0" err="1"/>
              <a:t>einem</a:t>
            </a:r>
            <a:r>
              <a:rPr lang="en-US" sz="2400" dirty="0"/>
              <a:t> </a:t>
            </a:r>
            <a:r>
              <a:rPr lang="en-US" sz="2400" dirty="0" err="1"/>
              <a:t>intakten</a:t>
            </a:r>
            <a:r>
              <a:rPr lang="en-US" sz="2400" dirty="0"/>
              <a:t> </a:t>
            </a:r>
            <a:r>
              <a:rPr lang="en-US" sz="2400" dirty="0" err="1"/>
              <a:t>Waldklima</a:t>
            </a:r>
            <a:endParaRPr lang="en-US" sz="2400" dirty="0"/>
          </a:p>
        </p:txBody>
      </p:sp>
      <p:pic>
        <p:nvPicPr>
          <p:cNvPr id="5" name="Grafik 4" descr="Ein Bild, das Baum, draußen, Gras, Wald enthält.&#10;&#10;Automatisch generierte Beschreibung">
            <a:extLst>
              <a:ext uri="{FF2B5EF4-FFF2-40B4-BE49-F238E27FC236}">
                <a16:creationId xmlns:a16="http://schemas.microsoft.com/office/drawing/2014/main" id="{BBA91DA0-FDAF-4261-B1BB-19CCA68C9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587"/>
            <a:ext cx="5374433" cy="403082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C43D7CE-67B8-65BB-90D4-90C3543ED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5" y="1398843"/>
            <a:ext cx="5409948" cy="4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80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5695093" y="1398843"/>
            <a:ext cx="6172200" cy="385876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Welches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sind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die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Vitalsten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Bäume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grossen</a:t>
            </a:r>
            <a:r>
              <a:rPr lang="en-US" sz="2400" dirty="0"/>
              <a:t> </a:t>
            </a:r>
            <a:r>
              <a:rPr lang="en-US" sz="2400" dirty="0" err="1"/>
              <a:t>Kronen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in </a:t>
            </a:r>
            <a:r>
              <a:rPr lang="en-US" sz="2400" dirty="0" err="1"/>
              <a:t>stufigen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r>
              <a:rPr lang="en-US" sz="2400" dirty="0"/>
              <a:t> </a:t>
            </a: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natürlich</a:t>
            </a:r>
            <a:r>
              <a:rPr lang="en-US" sz="2400" dirty="0"/>
              <a:t>, </a:t>
            </a:r>
            <a:r>
              <a:rPr lang="en-US" sz="2400" dirty="0" err="1"/>
              <a:t>verjüngten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in </a:t>
            </a:r>
            <a:r>
              <a:rPr lang="en-US" sz="2400" dirty="0" err="1"/>
              <a:t>einem</a:t>
            </a:r>
            <a:r>
              <a:rPr lang="en-US" sz="2400" dirty="0"/>
              <a:t> </a:t>
            </a:r>
            <a:r>
              <a:rPr lang="en-US" sz="2400" dirty="0" err="1"/>
              <a:t>intakten</a:t>
            </a:r>
            <a:r>
              <a:rPr lang="en-US" sz="2400" dirty="0"/>
              <a:t> </a:t>
            </a:r>
            <a:r>
              <a:rPr lang="en-US" sz="2400" dirty="0" err="1"/>
              <a:t>Waldklima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unbelasteten</a:t>
            </a:r>
            <a:r>
              <a:rPr lang="en-US" sz="2400" dirty="0"/>
              <a:t> </a:t>
            </a:r>
            <a:r>
              <a:rPr lang="en-US" sz="2400" dirty="0" err="1"/>
              <a:t>Böden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8248D47-9FC2-4A59-8D85-E0941B880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15" y="1398843"/>
            <a:ext cx="5687866" cy="42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63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5695093" y="1398843"/>
            <a:ext cx="6172200" cy="38587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Welches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sind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die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Vitalsten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Bäume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?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mit</a:t>
            </a:r>
            <a:r>
              <a:rPr lang="en-US" sz="2400" dirty="0"/>
              <a:t> </a:t>
            </a:r>
            <a:r>
              <a:rPr lang="en-US" sz="2400" dirty="0" err="1"/>
              <a:t>grossen</a:t>
            </a:r>
            <a:r>
              <a:rPr lang="en-US" sz="2400" dirty="0"/>
              <a:t> </a:t>
            </a:r>
            <a:r>
              <a:rPr lang="en-US" sz="2400" dirty="0" err="1"/>
              <a:t>Kronen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in </a:t>
            </a:r>
            <a:r>
              <a:rPr lang="en-US" sz="2400" dirty="0" err="1"/>
              <a:t>stufigen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r>
              <a:rPr lang="en-US" sz="2400" dirty="0"/>
              <a:t> </a:t>
            </a:r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natürlich</a:t>
            </a:r>
            <a:r>
              <a:rPr lang="en-US" sz="2400" dirty="0"/>
              <a:t>, </a:t>
            </a:r>
            <a:r>
              <a:rPr lang="en-US" sz="2400" dirty="0" err="1"/>
              <a:t>verjüngten</a:t>
            </a:r>
            <a:r>
              <a:rPr lang="en-US" sz="2400" dirty="0"/>
              <a:t> </a:t>
            </a:r>
            <a:r>
              <a:rPr lang="en-US" sz="2400" dirty="0" err="1"/>
              <a:t>Beständen</a:t>
            </a:r>
            <a:endParaRPr lang="en-US" sz="2400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 err="1"/>
              <a:t>Bäume</a:t>
            </a:r>
            <a:r>
              <a:rPr lang="en-US" sz="2400" dirty="0"/>
              <a:t> in </a:t>
            </a:r>
            <a:r>
              <a:rPr lang="en-US" sz="2400" dirty="0" err="1"/>
              <a:t>einem</a:t>
            </a:r>
            <a:r>
              <a:rPr lang="en-US" sz="2400" dirty="0"/>
              <a:t> </a:t>
            </a:r>
            <a:r>
              <a:rPr lang="en-US" sz="2400" dirty="0" err="1"/>
              <a:t>intakten</a:t>
            </a:r>
            <a:r>
              <a:rPr lang="en-US" sz="2400" dirty="0"/>
              <a:t> </a:t>
            </a:r>
            <a:r>
              <a:rPr lang="en-US" sz="2400" dirty="0" err="1"/>
              <a:t>Waldklima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unbelasteten</a:t>
            </a:r>
            <a:r>
              <a:rPr lang="en-US" sz="2400" dirty="0"/>
              <a:t> </a:t>
            </a:r>
            <a:r>
              <a:rPr lang="en-US" sz="2400" dirty="0" err="1"/>
              <a:t>Böden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 err="1"/>
              <a:t>Bäume</a:t>
            </a:r>
            <a:r>
              <a:rPr lang="en-US" sz="2400" dirty="0"/>
              <a:t> </a:t>
            </a:r>
            <a:r>
              <a:rPr lang="en-US" sz="2400" dirty="0" err="1"/>
              <a:t>aus</a:t>
            </a:r>
            <a:r>
              <a:rPr lang="en-US" sz="2400" dirty="0"/>
              <a:t> </a:t>
            </a:r>
            <a:r>
              <a:rPr lang="en-US" sz="2400" dirty="0" err="1"/>
              <a:t>einem</a:t>
            </a:r>
            <a:r>
              <a:rPr lang="en-US" sz="2400" dirty="0"/>
              <a:t> “</a:t>
            </a:r>
            <a:r>
              <a:rPr lang="en-US" sz="2400" dirty="0" err="1"/>
              <a:t>intakten</a:t>
            </a:r>
            <a:r>
              <a:rPr lang="en-US" sz="2400" dirty="0"/>
              <a:t>” </a:t>
            </a:r>
            <a:r>
              <a:rPr lang="en-US" sz="2400" dirty="0" err="1"/>
              <a:t>Oekosystem</a:t>
            </a:r>
            <a:endParaRPr lang="en-US" sz="2400" dirty="0"/>
          </a:p>
          <a:p>
            <a:pPr marL="342900" marR="0" lvl="0" indent="-342900" fontAlgn="auto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/>
          </a:p>
        </p:txBody>
      </p:sp>
      <p:pic>
        <p:nvPicPr>
          <p:cNvPr id="5" name="Grafik 4" descr="Ein Bild, das Baum, draußen, Pflanze, Wald enthält.&#10;&#10;Automatisch generierte Beschreibung">
            <a:extLst>
              <a:ext uri="{FF2B5EF4-FFF2-40B4-BE49-F238E27FC236}">
                <a16:creationId xmlns:a16="http://schemas.microsoft.com/office/drawing/2014/main" id="{80183BCD-E702-40A0-A552-EC5E8D70E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46422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45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5695093" y="653143"/>
            <a:ext cx="6172200" cy="5421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</a:t>
            </a:r>
            <a:r>
              <a:rPr kumimoji="0" lang="en-US" sz="36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Dauerwald</a:t>
            </a:r>
            <a:r>
              <a:rPr kumimoji="0" lang="en-US" sz="36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  <a:p>
            <a:pPr marR="0" lvl="0" algn="ctr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36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de-DE" sz="2400" dirty="0"/>
              <a:t>Der Wald soll dauernd bestockt sein (keine Kahlflächen) und dauernd Einzelstammweise oder in Gruppen natürlich verjüngt werden</a:t>
            </a: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algn="ctr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dirty="0"/>
              <a:t>Die </a:t>
            </a:r>
            <a:r>
              <a:rPr lang="en-US" sz="2400" dirty="0" err="1"/>
              <a:t>Dauerwaldbewirtschaftung</a:t>
            </a:r>
            <a:r>
              <a:rPr lang="en-US" sz="2400" dirty="0"/>
              <a:t> </a:t>
            </a:r>
            <a:r>
              <a:rPr lang="en-US" sz="2400" b="1" dirty="0" err="1"/>
              <a:t>stützt</a:t>
            </a:r>
            <a:r>
              <a:rPr lang="en-US" sz="2400" b="1" dirty="0"/>
              <a:t> </a:t>
            </a:r>
            <a:r>
              <a:rPr lang="en-US" sz="2400" b="1" dirty="0" err="1"/>
              <a:t>sich</a:t>
            </a:r>
            <a:r>
              <a:rPr lang="en-US" sz="2400" b="1" dirty="0"/>
              <a:t> auf das </a:t>
            </a:r>
            <a:r>
              <a:rPr lang="en-US" sz="2400" b="1" dirty="0" err="1"/>
              <a:t>nätürliche</a:t>
            </a:r>
            <a:r>
              <a:rPr lang="en-US" sz="2400" b="1" dirty="0"/>
              <a:t> </a:t>
            </a:r>
            <a:r>
              <a:rPr lang="en-US" sz="2400" b="1" dirty="0" err="1"/>
              <a:t>ökosystem</a:t>
            </a:r>
            <a:r>
              <a:rPr lang="en-US" sz="2400" b="1" dirty="0"/>
              <a:t> Wald</a:t>
            </a:r>
            <a:r>
              <a:rPr lang="en-US" sz="2400" dirty="0"/>
              <a:t>, </a:t>
            </a:r>
            <a:r>
              <a:rPr lang="en-US" sz="2400" dirty="0" err="1"/>
              <a:t>übernimmt</a:t>
            </a:r>
            <a:r>
              <a:rPr lang="en-US" sz="2400" dirty="0"/>
              <a:t>, </a:t>
            </a:r>
            <a:r>
              <a:rPr lang="en-US" sz="2400" dirty="0" err="1"/>
              <a:t>erhält</a:t>
            </a:r>
            <a:r>
              <a:rPr lang="en-US" sz="2400" dirty="0"/>
              <a:t> und </a:t>
            </a:r>
            <a:r>
              <a:rPr lang="en-US" sz="2400" dirty="0" err="1"/>
              <a:t>pflegt</a:t>
            </a:r>
            <a:r>
              <a:rPr lang="en-US" sz="2400" dirty="0"/>
              <a:t> es </a:t>
            </a:r>
            <a:r>
              <a:rPr lang="en-US" sz="2400" dirty="0" err="1"/>
              <a:t>Dauerhaft</a:t>
            </a:r>
            <a:r>
              <a:rPr lang="en-US" sz="2400" dirty="0"/>
              <a:t> und </a:t>
            </a:r>
            <a:r>
              <a:rPr lang="en-US" sz="2400" dirty="0" err="1"/>
              <a:t>erfüllt</a:t>
            </a:r>
            <a:r>
              <a:rPr lang="en-US" sz="2400" dirty="0"/>
              <a:t> </a:t>
            </a:r>
            <a:r>
              <a:rPr lang="en-US" sz="2400" dirty="0" err="1"/>
              <a:t>damit</a:t>
            </a:r>
            <a:r>
              <a:rPr lang="en-US" sz="2400" dirty="0"/>
              <a:t> </a:t>
            </a:r>
            <a:r>
              <a:rPr lang="en-US" sz="2400" dirty="0" err="1"/>
              <a:t>multifunktional</a:t>
            </a:r>
            <a:r>
              <a:rPr lang="en-US" sz="2400" dirty="0"/>
              <a:t> die </a:t>
            </a:r>
            <a:r>
              <a:rPr lang="en-US" sz="2400" dirty="0" err="1"/>
              <a:t>verschiedenen</a:t>
            </a:r>
            <a:r>
              <a:rPr lang="en-US" sz="2400" dirty="0"/>
              <a:t> </a:t>
            </a:r>
            <a:r>
              <a:rPr lang="en-US" sz="2400" dirty="0" err="1"/>
              <a:t>Waldleistungen</a:t>
            </a:r>
            <a:r>
              <a:rPr lang="en-US" sz="2400" dirty="0"/>
              <a:t> </a:t>
            </a:r>
            <a:r>
              <a:rPr lang="en-US" sz="2400" dirty="0" err="1"/>
              <a:t>gleichzeitig</a:t>
            </a:r>
            <a:endParaRPr lang="en-US" sz="2400" dirty="0"/>
          </a:p>
        </p:txBody>
      </p:sp>
      <p:pic>
        <p:nvPicPr>
          <p:cNvPr id="5" name="Grafik 4" descr="Ein Bild, das Baum, draußen, Pflanze, Wald enthält.&#10;&#10;Automatisch generierte Beschreibung">
            <a:extLst>
              <a:ext uri="{FF2B5EF4-FFF2-40B4-BE49-F238E27FC236}">
                <a16:creationId xmlns:a16="http://schemas.microsoft.com/office/drawing/2014/main" id="{80183BCD-E702-40A0-A552-EC5E8D70E2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4642220" cy="68579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6F448D-2418-F49A-4833-74E1EF885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13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04107B4-F633-44C4-9627-E611F4B82787}"/>
              </a:ext>
            </a:extLst>
          </p:cNvPr>
          <p:cNvSpPr txBox="1"/>
          <p:nvPr/>
        </p:nvSpPr>
        <p:spPr>
          <a:xfrm>
            <a:off x="6540758" y="2444619"/>
            <a:ext cx="5439747" cy="3293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“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Wir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erben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die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Erde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nicht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von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unseren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Vorfahren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sondern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borgen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sie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von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unseren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4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Kindern</a:t>
            </a: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400" b="1" i="1" dirty="0" err="1"/>
              <a:t>Antoin</a:t>
            </a:r>
            <a:r>
              <a:rPr lang="en-US" sz="1400" b="1" i="1" dirty="0"/>
              <a:t> de Saint </a:t>
            </a:r>
            <a:r>
              <a:rPr lang="en-US" sz="1400" b="1" i="1" dirty="0" err="1"/>
              <a:t>Exupéry</a:t>
            </a:r>
            <a:endParaRPr kumimoji="0" lang="en-US" sz="1400" b="1" i="1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C207DEF-ABBE-430A-B519-09B71F4B4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849"/>
            <a:ext cx="6238015" cy="467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1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F5AAC9F-D43B-4AFB-8186-323A521548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29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A7948D7-9D2A-56A9-A1DE-EE091CD45533}"/>
              </a:ext>
            </a:extLst>
          </p:cNvPr>
          <p:cNvSpPr txBox="1"/>
          <p:nvPr/>
        </p:nvSpPr>
        <p:spPr>
          <a:xfrm>
            <a:off x="3367667" y="5541020"/>
            <a:ext cx="52581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dirty="0">
                <a:solidFill>
                  <a:srgbClr val="FFFF00"/>
                </a:solidFill>
              </a:rPr>
              <a:t>Herzlichen Dank</a:t>
            </a:r>
          </a:p>
        </p:txBody>
      </p:sp>
    </p:spTree>
    <p:extLst>
      <p:ext uri="{BB962C8B-B14F-4D97-AF65-F5344CB8AC3E}">
        <p14:creationId xmlns:p14="http://schemas.microsoft.com/office/powerpoint/2010/main" val="2545836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Gras, Himmel, Pflanze enthält.&#10;&#10;Automatisch generierte Beschreibung">
            <a:extLst>
              <a:ext uri="{FF2B5EF4-FFF2-40B4-BE49-F238E27FC236}">
                <a16:creationId xmlns:a16="http://schemas.microsoft.com/office/drawing/2014/main" id="{1A99974F-4F98-9E89-DDBA-FEC7F61183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A30677D-54FD-A2C9-4433-A182E14F1B84}"/>
              </a:ext>
            </a:extLst>
          </p:cNvPr>
          <p:cNvSpPr txBox="1"/>
          <p:nvPr/>
        </p:nvSpPr>
        <p:spPr>
          <a:xfrm>
            <a:off x="275303" y="5820697"/>
            <a:ext cx="22365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b="1" dirty="0">
                <a:solidFill>
                  <a:srgbClr val="FFFF00"/>
                </a:solidFill>
                <a:latin typeface="Arial Black" panose="020B0A04020102020204" pitchFamily="34" charset="0"/>
              </a:rPr>
              <a:t>1983</a:t>
            </a:r>
          </a:p>
        </p:txBody>
      </p:sp>
    </p:spTree>
    <p:extLst>
      <p:ext uri="{BB962C8B-B14F-4D97-AF65-F5344CB8AC3E}">
        <p14:creationId xmlns:p14="http://schemas.microsoft.com/office/powerpoint/2010/main" val="4262142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Pflanze enthält.&#10;&#10;Automatisch generierte Beschreibung">
            <a:extLst>
              <a:ext uri="{FF2B5EF4-FFF2-40B4-BE49-F238E27FC236}">
                <a16:creationId xmlns:a16="http://schemas.microsoft.com/office/drawing/2014/main" id="{12917AD4-B810-8247-715D-258FB419D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4057" cy="72951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98C0A0-884B-B640-5FAE-2B4461DCC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99" y="0"/>
            <a:ext cx="5332101" cy="70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063E936-F57D-AD9D-D005-CFD6FBDF9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" y="37327"/>
            <a:ext cx="12067749" cy="678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95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81AE67AA-B268-8B1B-E09A-D2B963BE9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4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5C8AB25-2CDF-A7B8-3386-D1342F7F1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45" y="0"/>
            <a:ext cx="10284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06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Baum, draußen, Himmel, Pflanze enthält.&#10;&#10;Automatisch generierte Beschreibung">
            <a:extLst>
              <a:ext uri="{FF2B5EF4-FFF2-40B4-BE49-F238E27FC236}">
                <a16:creationId xmlns:a16="http://schemas.microsoft.com/office/drawing/2014/main" id="{633868E3-0B81-FECF-4FBF-2DF21D90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Grafik 8" descr="Ein Bild, das Schokolade, schließen enthält.&#10;&#10;Automatisch generierte Beschreibung">
            <a:extLst>
              <a:ext uri="{FF2B5EF4-FFF2-40B4-BE49-F238E27FC236}">
                <a16:creationId xmlns:a16="http://schemas.microsoft.com/office/drawing/2014/main" id="{A6213A24-B803-33A4-16C3-05222DDC58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5" name="Grafik 4" descr="Ein Bild, das Text, Natur, Sonnenuntergang, Nachthimmel enthält.&#10;&#10;Automatisch generierte Beschreibung">
            <a:extLst>
              <a:ext uri="{FF2B5EF4-FFF2-40B4-BE49-F238E27FC236}">
                <a16:creationId xmlns:a16="http://schemas.microsoft.com/office/drawing/2014/main" id="{5C988194-C82C-D598-0756-23895E805D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7" name="Grafik 6" descr="Ein Bild, das Gras, draußen, Baum, Feld enthält.&#10;&#10;Automatisch generierte Beschreibung">
            <a:extLst>
              <a:ext uri="{FF2B5EF4-FFF2-40B4-BE49-F238E27FC236}">
                <a16:creationId xmlns:a16="http://schemas.microsoft.com/office/drawing/2014/main" id="{051A5E40-526A-9FDE-AE4A-FE2B806F02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Grafik 12" descr="Ein Bild, das Baum, Pflanze enthält.&#10;&#10;Automatisch generierte Beschreibung">
            <a:extLst>
              <a:ext uri="{FF2B5EF4-FFF2-40B4-BE49-F238E27FC236}">
                <a16:creationId xmlns:a16="http://schemas.microsoft.com/office/drawing/2014/main" id="{9F2E1ED3-A02C-9CAC-5B10-AACD0E7408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4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Microsoft Office PowerPoint</Application>
  <PresentationFormat>Breitbild</PresentationFormat>
  <Paragraphs>87</Paragraphs>
  <Slides>35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Forstbetrieb Muhen</dc:creator>
  <cp:lastModifiedBy>Benedetto, Giuseppina</cp:lastModifiedBy>
  <cp:revision>29</cp:revision>
  <cp:lastPrinted>2024-04-17T13:57:43Z</cp:lastPrinted>
  <dcterms:created xsi:type="dcterms:W3CDTF">2022-03-10T07:35:50Z</dcterms:created>
  <dcterms:modified xsi:type="dcterms:W3CDTF">2024-04-17T13:59:26Z</dcterms:modified>
</cp:coreProperties>
</file>